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2" r:id="rId3"/>
    <p:sldId id="257" r:id="rId4"/>
    <p:sldId id="258" r:id="rId5"/>
    <p:sldId id="259" r:id="rId6"/>
    <p:sldId id="269" r:id="rId7"/>
    <p:sldId id="260" r:id="rId8"/>
    <p:sldId id="261" r:id="rId9"/>
  </p:sldIdLst>
  <p:sldSz cx="12192000" cy="6858000"/>
  <p:notesSz cx="6858000" cy="9144000"/>
  <p:custDataLst>
    <p:tags r:id="rId1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3" Type="http://schemas.openxmlformats.org/officeDocument/2006/relationships/tags" Target="tags/tag4.xml"/><Relationship Id="rId12" Type="http://schemas.openxmlformats.org/officeDocument/2006/relationships/tableStyles" Target="tableStyles.xml"/><Relationship Id="rId11" Type="http://schemas.openxmlformats.org/officeDocument/2006/relationships/viewProps" Target="viewProps.xml"/><Relationship Id="rId10" Type="http://schemas.openxmlformats.org/officeDocument/2006/relationships/presProps" Target="presProp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基本信息：</a:t>
            </a: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905000"/>
            <a:ext cx="5257800" cy="4351655"/>
          </a:xfrm>
        </p:spPr>
        <p:txBody>
          <a:bodyPr>
            <a:normAutofit lnSpcReduction="10000"/>
          </a:bodyPr>
          <a:p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产品名称：</a:t>
            </a: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注册证号：</a:t>
            </a: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生产厂家：</a:t>
            </a: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>
              <a:buNone/>
            </a:pPr>
            <a:endParaRPr lang="zh-CN" altLang="en-US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4" name="内容占位符 2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6223000" y="1905000"/>
            <a:ext cx="5257800" cy="43516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品牌型号：</a:t>
            </a:r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产地：国产</a:t>
            </a:r>
            <a:r>
              <a:rPr lang="en-US" alt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/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进口</a:t>
            </a:r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>
              <a:buNone/>
            </a:pPr>
            <a:endParaRPr lang="zh-CN" altLang="en-US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>
              <a:buNone/>
            </a:pPr>
            <a:endParaRPr lang="zh-CN" altLang="en-US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目前主要用户清单：</a:t>
            </a: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产品主要特点（性能指标或功能）：</a:t>
            </a: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售后服务说明：</a:t>
            </a: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保修年限：</a:t>
            </a:r>
            <a:r>
              <a:rPr lang="en-US" alt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</a:t>
            </a:r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续保价格：</a:t>
            </a:r>
            <a:r>
              <a:rPr lang="en-US" alt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元</a:t>
            </a:r>
            <a:r>
              <a:rPr lang="en-US" alt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/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</a:t>
            </a:r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>
              <a:buNone/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838200" y="4788535"/>
            <a:ext cx="10514965" cy="12992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上述服务承诺及报价供应商须充分与厂家各相关部门沟通后，提出最优惠方案，并由我院留存</a:t>
            </a:r>
            <a:r>
              <a:rPr lang="zh-CN" altLang="en-US"/>
              <a:t>。</a:t>
            </a:r>
            <a:endParaRPr lang="zh-CN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配置清单：</a:t>
            </a:r>
            <a:endParaRPr lang="zh-CN" altLang="en-US"/>
          </a:p>
        </p:txBody>
      </p:sp>
      <p:graphicFrame>
        <p:nvGraphicFramePr>
          <p:cNvPr id="4" name="内容占位符 3"/>
          <p:cNvGraphicFramePr/>
          <p:nvPr>
            <p:ph idx="1"/>
            <p:custDataLst>
              <p:tags r:id="rId1"/>
            </p:custDataLst>
          </p:nvPr>
        </p:nvGraphicFramePr>
        <p:xfrm>
          <a:off x="838200" y="1385570"/>
          <a:ext cx="10515600" cy="41770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2540"/>
                <a:gridCol w="3665855"/>
                <a:gridCol w="2948305"/>
                <a:gridCol w="2628900"/>
              </a:tblGrid>
              <a:tr h="37973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序号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配件名称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配置数量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保修期</a:t>
                      </a:r>
                      <a:endParaRPr lang="zh-CN" altLang="en-US"/>
                    </a:p>
                  </a:txBody>
                  <a:tcPr anchor="ctr" anchorCtr="0"/>
                </a:tc>
              </a:tr>
              <a:tr h="379730">
                <a:tc>
                  <a:txBody>
                    <a:bodyPr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/>
                </a:tc>
              </a:tr>
              <a:tr h="379730"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/>
                </a:tc>
              </a:tr>
              <a:tr h="379730"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/>
                </a:tc>
              </a:tr>
              <a:tr h="379730"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/>
                </a:tc>
              </a:tr>
              <a:tr h="379730"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/>
                </a:tc>
              </a:tr>
              <a:tr h="379730"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/>
                </a:tc>
              </a:tr>
              <a:tr h="379730"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/>
                </a:tc>
              </a:tr>
              <a:tr h="379730"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/>
                </a:tc>
              </a:tr>
              <a:tr h="379730"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/>
                </a:tc>
              </a:tr>
              <a:tr h="379730">
                <a:tc gridSpan="4"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000" b="1">
                          <a:solidFill>
                            <a:schemeClr val="tx1"/>
                          </a:solidFill>
                        </a:rPr>
                        <a:t>未单独标注保修期的零部件，其保修期限默认与主机相同。</a:t>
                      </a:r>
                      <a:endParaRPr lang="zh-CN" altLang="en-US" sz="2000" b="1">
                        <a:solidFill>
                          <a:schemeClr val="tx1"/>
                        </a:solidFill>
                      </a:endParaRPr>
                    </a:p>
                  </a:txBody>
                  <a:tcPr anchor="ctr" anchorCtr="0"/>
                </a:tc>
                <a:tc hMerge="1">
                  <a:tcPr anchor="ctr" anchorCtr="0"/>
                </a:tc>
                <a:tc hMerge="1">
                  <a:tcPr anchor="ctr" anchorCtr="0"/>
                </a:tc>
                <a:tc hMerge="1">
                  <a:tcPr anchor="ctr" anchorCtr="0"/>
                </a:tc>
              </a:tr>
            </a:tbl>
          </a:graphicData>
        </a:graphic>
      </p:graphicFrame>
      <p:sp>
        <p:nvSpPr>
          <p:cNvPr id="5" name="文本框 4"/>
          <p:cNvSpPr txBox="1"/>
          <p:nvPr/>
        </p:nvSpPr>
        <p:spPr>
          <a:xfrm>
            <a:off x="838835" y="5558790"/>
            <a:ext cx="10514965" cy="9804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上述服务承诺及报价供应商须充分与厂家各相关部门沟通后，提出最优惠方案，并由我院留存。</a:t>
            </a:r>
            <a:endParaRPr lang="en-US" altLang="zh-CN" sz="24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消耗性配件（年平均更换大于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次）及高值配件（价格大于设备总价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5%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）报价清单：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aphicFrame>
        <p:nvGraphicFramePr>
          <p:cNvPr id="4" name="内容占位符 3"/>
          <p:cNvGraphicFramePr/>
          <p:nvPr>
            <p:ph idx="1"/>
          </p:nvPr>
        </p:nvGraphicFramePr>
        <p:xfrm>
          <a:off x="838200" y="1825625"/>
          <a:ext cx="10515600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9732"/>
                <a:gridCol w="2139538"/>
                <a:gridCol w="2331720"/>
                <a:gridCol w="4454610"/>
              </a:tblGrid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>
                          <a:latin typeface="微软雅黑" panose="020B0503020204020204" charset="-122"/>
                          <a:ea typeface="微软雅黑" panose="020B0503020204020204" charset="-122"/>
                        </a:rPr>
                        <a:t>序号</a:t>
                      </a:r>
                      <a:endParaRPr lang="zh-CN" altLang="en-US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>
                          <a:latin typeface="微软雅黑" panose="020B0503020204020204" charset="-122"/>
                          <a:ea typeface="微软雅黑" panose="020B0503020204020204" charset="-122"/>
                        </a:rPr>
                        <a:t>配件名称</a:t>
                      </a:r>
                      <a:endParaRPr lang="zh-CN" altLang="en-US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>
                          <a:latin typeface="微软雅黑" panose="020B0503020204020204" charset="-122"/>
                          <a:ea typeface="微软雅黑" panose="020B0503020204020204" charset="-122"/>
                        </a:rPr>
                        <a:t>类型</a:t>
                      </a:r>
                      <a:endParaRPr lang="zh-CN" altLang="en-US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>
                          <a:latin typeface="微软雅黑" panose="020B0503020204020204" charset="-122"/>
                          <a:ea typeface="微软雅黑" panose="020B0503020204020204" charset="-122"/>
                        </a:rPr>
                        <a:t>价格（元）</a:t>
                      </a:r>
                      <a:endParaRPr lang="zh-CN" altLang="en-US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 anchorCtr="0"/>
                </a:tc>
              </a:tr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>
                          <a:latin typeface="微软雅黑" panose="020B0503020204020204" charset="-122"/>
                          <a:ea typeface="微软雅黑" panose="020B0503020204020204" charset="-122"/>
                        </a:rPr>
                        <a:t>1</a:t>
                      </a:r>
                      <a:endParaRPr lang="en-US" altLang="zh-CN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消耗性</a:t>
                      </a:r>
                      <a:r>
                        <a:rPr lang="en-US" altLang="zh-CN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/</a:t>
                      </a:r>
                      <a:r>
                        <a:rPr lang="zh-CN" altLang="en-US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高值</a:t>
                      </a:r>
                      <a:endParaRPr lang="zh-CN" altLang="en-US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 anchorCtr="0"/>
                </a:tc>
              </a:tr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>
                          <a:latin typeface="微软雅黑" panose="020B0503020204020204" charset="-122"/>
                          <a:ea typeface="微软雅黑" panose="020B0503020204020204" charset="-122"/>
                        </a:rPr>
                        <a:t>2</a:t>
                      </a:r>
                      <a:endParaRPr lang="en-US" altLang="zh-CN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 anchorCtr="0"/>
                </a:tc>
              </a:tr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>
                          <a:latin typeface="微软雅黑" panose="020B0503020204020204" charset="-122"/>
                          <a:ea typeface="微软雅黑" panose="020B0503020204020204" charset="-122"/>
                        </a:rPr>
                        <a:t>3</a:t>
                      </a:r>
                      <a:endParaRPr lang="en-US" altLang="zh-CN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 anchorCtr="0"/>
                </a:tc>
              </a:tr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>
                          <a:latin typeface="微软雅黑" panose="020B0503020204020204" charset="-122"/>
                          <a:ea typeface="微软雅黑" panose="020B0503020204020204" charset="-122"/>
                        </a:rPr>
                        <a:t>4</a:t>
                      </a:r>
                      <a:endParaRPr lang="en-US" altLang="zh-CN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 anchorCtr="0"/>
                </a:tc>
              </a:tr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>
                          <a:latin typeface="微软雅黑" panose="020B0503020204020204" charset="-122"/>
                          <a:ea typeface="微软雅黑" panose="020B0503020204020204" charset="-122"/>
                        </a:rPr>
                        <a:t>5</a:t>
                      </a:r>
                      <a:endParaRPr lang="en-US" altLang="zh-CN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 anchorCtr="0"/>
                </a:tc>
              </a:tr>
            </a:tbl>
          </a:graphicData>
        </a:graphic>
      </p:graphicFrame>
      <p:sp>
        <p:nvSpPr>
          <p:cNvPr id="5" name="文本框 4"/>
          <p:cNvSpPr txBox="1"/>
          <p:nvPr/>
        </p:nvSpPr>
        <p:spPr>
          <a:xfrm>
            <a:off x="838200" y="4788535"/>
            <a:ext cx="10514965" cy="12992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上述服务承诺及报价供应商须充分与厂家各相关部门沟通后，提出最优惠方案，并由我院留存</a:t>
            </a:r>
            <a:r>
              <a:rPr lang="zh-CN" altLang="en-US" sz="2400">
                <a:sym typeface="+mn-ea"/>
              </a:rPr>
              <a:t>。</a:t>
            </a:r>
            <a:endParaRPr lang="zh-CN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试剂耗材情况说明：</a:t>
            </a: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是否涉及试剂耗材</a:t>
            </a: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涉及试剂耗材是否已经入院</a:t>
            </a: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/>
          </a:p>
          <a:p>
            <a:endParaRPr lang="zh-CN" altLang="en-US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TABLE_ENDDRAG_ORIGIN_RECT" val="828*328"/>
  <p:tag name="TABLE_ENDDRAG_RECT" val="66*109*828*328"/>
</p:tagLst>
</file>

<file path=ppt/tags/tag4.xml><?xml version="1.0" encoding="utf-8"?>
<p:tagLst xmlns:p="http://schemas.openxmlformats.org/presentationml/2006/main">
  <p:tag name="commondata" val="eyJoZGlkIjoiMjA3Y2RiYzc2OGFlNjM5NGRjOGVhM2U0YTYwZDJmYmYifQ==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450</Words>
  <Application>WPS 演示</Application>
  <PresentationFormat>宽屏</PresentationFormat>
  <Paragraphs>82</Paragraphs>
  <Slides>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4" baseType="lpstr">
      <vt:lpstr>Arial</vt:lpstr>
      <vt:lpstr>宋体</vt:lpstr>
      <vt:lpstr>Wingdings</vt:lpstr>
      <vt:lpstr>微软雅黑</vt:lpstr>
      <vt:lpstr>Arial Unicode MS</vt:lpstr>
      <vt:lpstr>Calibri</vt:lpstr>
      <vt:lpstr>WPS</vt:lpstr>
      <vt:lpstr>基本信息：</vt:lpstr>
      <vt:lpstr>目前主要用户：</vt:lpstr>
      <vt:lpstr>产品主要特点（性能指标或功能）：</vt:lpstr>
      <vt:lpstr>售后服务说明：</vt:lpstr>
      <vt:lpstr>配置清单：</vt:lpstr>
      <vt:lpstr>重要零配件更换价格：</vt:lpstr>
      <vt:lpstr>试剂耗材情况说明：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user</dc:creator>
  <cp:lastModifiedBy>张腾</cp:lastModifiedBy>
  <cp:revision>12</cp:revision>
  <dcterms:created xsi:type="dcterms:W3CDTF">2023-08-09T12:44:00Z</dcterms:created>
  <dcterms:modified xsi:type="dcterms:W3CDTF">2024-03-21T07:47:38Z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3B0086CAF875411CACBDA13AB9801EF4_13</vt:lpwstr>
  </property>
  <property fmtid="{D5CDD505-2E9C-101B-9397-08002B2CF9AE}" pid="3" name="KSOProductBuildVer">
    <vt:lpwstr>2052-12.1.0.16388</vt:lpwstr>
  </property>
</Properties>
</file>